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60" r:id="rId2"/>
    <p:sldId id="509" r:id="rId3"/>
    <p:sldId id="514" r:id="rId4"/>
    <p:sldId id="515" r:id="rId5"/>
    <p:sldId id="516" r:id="rId6"/>
    <p:sldId id="510" r:id="rId7"/>
    <p:sldId id="511" r:id="rId8"/>
    <p:sldId id="513" r:id="rId9"/>
    <p:sldId id="512" r:id="rId10"/>
    <p:sldId id="508" r:id="rId11"/>
  </p:sldIdLst>
  <p:sldSz cx="12188825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l Grimm" initials="JGG" lastIdx="2" clrIdx="0">
    <p:extLst>
      <p:ext uri="{19B8F6BF-5375-455C-9EA6-DF929625EA0E}">
        <p15:presenceInfo xmlns:p15="http://schemas.microsoft.com/office/powerpoint/2012/main" userId="Joel Grim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35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5" autoAdjust="0"/>
    <p:restoredTop sz="76520"/>
  </p:normalViewPr>
  <p:slideViewPr>
    <p:cSldViewPr>
      <p:cViewPr varScale="1">
        <p:scale>
          <a:sx n="89" d="100"/>
          <a:sy n="89" d="100"/>
        </p:scale>
        <p:origin x="127" y="62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457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4AE73F-6D52-7C4E-8D60-B765E097A27B}" type="doc">
      <dgm:prSet loTypeId="urn:microsoft.com/office/officeart/2005/8/layout/process1" loCatId="" qsTypeId="urn:microsoft.com/office/officeart/2005/8/quickstyle/simple3" qsCatId="simple" csTypeId="urn:microsoft.com/office/officeart/2005/8/colors/accent1_2" csCatId="accent1" phldr="1"/>
      <dgm:spPr/>
    </dgm:pt>
    <dgm:pt modelId="{EAC068F1-429E-1045-A632-0771E07B9259}">
      <dgm:prSet phldrT="[Text]"/>
      <dgm:spPr/>
      <dgm:t>
        <a:bodyPr/>
        <a:lstStyle/>
        <a:p>
          <a:r>
            <a:rPr lang="en-US" u="none" dirty="0"/>
            <a:t>The </a:t>
          </a:r>
          <a:r>
            <a:rPr lang="en-US" u="sng" dirty="0"/>
            <a:t>user</a:t>
          </a:r>
          <a:r>
            <a:rPr lang="en-US" dirty="0"/>
            <a:t> </a:t>
          </a:r>
          <a:r>
            <a:rPr lang="en-US" b="1" dirty="0"/>
            <a:t>logs into </a:t>
          </a:r>
          <a:r>
            <a:rPr lang="en-US" dirty="0"/>
            <a:t>the app to </a:t>
          </a:r>
          <a:r>
            <a:rPr lang="en-US" i="1" dirty="0"/>
            <a:t>access their tasks</a:t>
          </a:r>
          <a:r>
            <a:rPr lang="en-US" dirty="0"/>
            <a:t>.</a:t>
          </a:r>
        </a:p>
      </dgm:t>
    </dgm:pt>
    <dgm:pt modelId="{1B9F1709-664C-8642-B027-FD9C55AEF089}" type="parTrans" cxnId="{0A46A1AA-CCA5-E04A-9F98-2241975561C5}">
      <dgm:prSet/>
      <dgm:spPr/>
      <dgm:t>
        <a:bodyPr/>
        <a:lstStyle/>
        <a:p>
          <a:endParaRPr lang="en-US"/>
        </a:p>
      </dgm:t>
    </dgm:pt>
    <dgm:pt modelId="{CC33932F-DE14-7946-8B47-29EE9A89F662}" type="sibTrans" cxnId="{0A46A1AA-CCA5-E04A-9F98-2241975561C5}">
      <dgm:prSet/>
      <dgm:spPr/>
      <dgm:t>
        <a:bodyPr/>
        <a:lstStyle/>
        <a:p>
          <a:endParaRPr lang="en-US"/>
        </a:p>
      </dgm:t>
    </dgm:pt>
    <dgm:pt modelId="{A16323CE-8FEE-E24F-B0E8-04A244FA4C0D}">
      <dgm:prSet phldrT="[Text]"/>
      <dgm:spPr/>
      <dgm:t>
        <a:bodyPr/>
        <a:lstStyle/>
        <a:p>
          <a:r>
            <a:rPr lang="en-US" dirty="0"/>
            <a:t>The </a:t>
          </a:r>
          <a:r>
            <a:rPr lang="en-US" u="sng" dirty="0"/>
            <a:t>user</a:t>
          </a:r>
          <a:r>
            <a:rPr lang="en-US" u="none" dirty="0"/>
            <a:t> </a:t>
          </a:r>
          <a:r>
            <a:rPr lang="en-US" b="1" u="none" dirty="0"/>
            <a:t>selects a task</a:t>
          </a:r>
          <a:r>
            <a:rPr lang="en-US" b="0" u="none" dirty="0"/>
            <a:t> to </a:t>
          </a:r>
          <a:r>
            <a:rPr lang="en-US" b="0" i="1" u="none" dirty="0"/>
            <a:t>view the details.</a:t>
          </a:r>
          <a:endParaRPr lang="en-US" dirty="0"/>
        </a:p>
      </dgm:t>
    </dgm:pt>
    <dgm:pt modelId="{1F8DA2EC-BC5B-ED43-B565-CD94C1F731E2}" type="parTrans" cxnId="{8F41C4A9-8C5A-504D-9C0B-650EF2BD79C2}">
      <dgm:prSet/>
      <dgm:spPr/>
      <dgm:t>
        <a:bodyPr/>
        <a:lstStyle/>
        <a:p>
          <a:endParaRPr lang="en-US"/>
        </a:p>
      </dgm:t>
    </dgm:pt>
    <dgm:pt modelId="{9205904D-B1F2-D646-BE16-F7D2A5BE3ED5}" type="sibTrans" cxnId="{8F41C4A9-8C5A-504D-9C0B-650EF2BD79C2}">
      <dgm:prSet/>
      <dgm:spPr/>
      <dgm:t>
        <a:bodyPr/>
        <a:lstStyle/>
        <a:p>
          <a:endParaRPr lang="en-US"/>
        </a:p>
      </dgm:t>
    </dgm:pt>
    <dgm:pt modelId="{9D48A5C0-7130-1748-9F71-81FBF9BAEE4C}">
      <dgm:prSet phldrT="[Text]"/>
      <dgm:spPr/>
      <dgm:t>
        <a:bodyPr/>
        <a:lstStyle/>
        <a:p>
          <a:r>
            <a:rPr lang="en-US" dirty="0"/>
            <a:t>The </a:t>
          </a:r>
          <a:r>
            <a:rPr lang="en-US" u="sng" dirty="0"/>
            <a:t>user</a:t>
          </a:r>
          <a:r>
            <a:rPr lang="en-US" u="none" dirty="0"/>
            <a:t> </a:t>
          </a:r>
          <a:r>
            <a:rPr lang="en-US" b="1" u="none" dirty="0"/>
            <a:t>adds a task reminder </a:t>
          </a:r>
          <a:r>
            <a:rPr lang="en-US" b="0" u="none" dirty="0"/>
            <a:t>so they </a:t>
          </a:r>
          <a:r>
            <a:rPr lang="en-US" b="0" i="1" u="none" dirty="0"/>
            <a:t>remember to complete it later.</a:t>
          </a:r>
          <a:endParaRPr lang="en-US" dirty="0"/>
        </a:p>
      </dgm:t>
    </dgm:pt>
    <dgm:pt modelId="{05EF79DC-5759-8946-BCD6-B8E06677C5FC}" type="parTrans" cxnId="{A0F69609-81BC-614F-A097-1449C395D458}">
      <dgm:prSet/>
      <dgm:spPr/>
      <dgm:t>
        <a:bodyPr/>
        <a:lstStyle/>
        <a:p>
          <a:endParaRPr lang="en-US"/>
        </a:p>
      </dgm:t>
    </dgm:pt>
    <dgm:pt modelId="{25FC8BEA-281A-1347-AE4F-9A3ED3C05BF9}" type="sibTrans" cxnId="{A0F69609-81BC-614F-A097-1449C395D458}">
      <dgm:prSet/>
      <dgm:spPr/>
      <dgm:t>
        <a:bodyPr/>
        <a:lstStyle/>
        <a:p>
          <a:endParaRPr lang="en-US"/>
        </a:p>
      </dgm:t>
    </dgm:pt>
    <dgm:pt modelId="{E967BD2B-A9C9-E049-B0E5-17DC9B6BD527}" type="pres">
      <dgm:prSet presAssocID="{E94AE73F-6D52-7C4E-8D60-B765E097A27B}" presName="Name0" presStyleCnt="0">
        <dgm:presLayoutVars>
          <dgm:dir/>
          <dgm:resizeHandles val="exact"/>
        </dgm:presLayoutVars>
      </dgm:prSet>
      <dgm:spPr/>
    </dgm:pt>
    <dgm:pt modelId="{ED6F7C2A-143C-1842-9863-D8C6AF4C8FBD}" type="pres">
      <dgm:prSet presAssocID="{EAC068F1-429E-1045-A632-0771E07B9259}" presName="node" presStyleLbl="node1" presStyleIdx="0" presStyleCnt="3">
        <dgm:presLayoutVars>
          <dgm:bulletEnabled val="1"/>
        </dgm:presLayoutVars>
      </dgm:prSet>
      <dgm:spPr/>
    </dgm:pt>
    <dgm:pt modelId="{ED52E91B-2A50-5F46-A73F-1E5731FA9EEC}" type="pres">
      <dgm:prSet presAssocID="{CC33932F-DE14-7946-8B47-29EE9A89F662}" presName="sibTrans" presStyleLbl="sibTrans2D1" presStyleIdx="0" presStyleCnt="2"/>
      <dgm:spPr/>
    </dgm:pt>
    <dgm:pt modelId="{185DE484-68B5-FC4D-BAE3-6C7D2ACE4855}" type="pres">
      <dgm:prSet presAssocID="{CC33932F-DE14-7946-8B47-29EE9A89F662}" presName="connectorText" presStyleLbl="sibTrans2D1" presStyleIdx="0" presStyleCnt="2"/>
      <dgm:spPr/>
    </dgm:pt>
    <dgm:pt modelId="{CB676F6F-561F-B546-AA85-6035995B149F}" type="pres">
      <dgm:prSet presAssocID="{A16323CE-8FEE-E24F-B0E8-04A244FA4C0D}" presName="node" presStyleLbl="node1" presStyleIdx="1" presStyleCnt="3">
        <dgm:presLayoutVars>
          <dgm:bulletEnabled val="1"/>
        </dgm:presLayoutVars>
      </dgm:prSet>
      <dgm:spPr/>
    </dgm:pt>
    <dgm:pt modelId="{9A10E0F8-2732-D049-A701-B5EE3A4A3B85}" type="pres">
      <dgm:prSet presAssocID="{9205904D-B1F2-D646-BE16-F7D2A5BE3ED5}" presName="sibTrans" presStyleLbl="sibTrans2D1" presStyleIdx="1" presStyleCnt="2"/>
      <dgm:spPr/>
    </dgm:pt>
    <dgm:pt modelId="{D380A17C-7228-8848-94D7-96E10FC6D008}" type="pres">
      <dgm:prSet presAssocID="{9205904D-B1F2-D646-BE16-F7D2A5BE3ED5}" presName="connectorText" presStyleLbl="sibTrans2D1" presStyleIdx="1" presStyleCnt="2"/>
      <dgm:spPr/>
    </dgm:pt>
    <dgm:pt modelId="{42D265C2-0B0E-A84B-99FE-1BF3AAC4658E}" type="pres">
      <dgm:prSet presAssocID="{9D48A5C0-7130-1748-9F71-81FBF9BAEE4C}" presName="node" presStyleLbl="node1" presStyleIdx="2" presStyleCnt="3">
        <dgm:presLayoutVars>
          <dgm:bulletEnabled val="1"/>
        </dgm:presLayoutVars>
      </dgm:prSet>
      <dgm:spPr/>
    </dgm:pt>
  </dgm:ptLst>
  <dgm:cxnLst>
    <dgm:cxn modelId="{A0F69609-81BC-614F-A097-1449C395D458}" srcId="{E94AE73F-6D52-7C4E-8D60-B765E097A27B}" destId="{9D48A5C0-7130-1748-9F71-81FBF9BAEE4C}" srcOrd="2" destOrd="0" parTransId="{05EF79DC-5759-8946-BCD6-B8E06677C5FC}" sibTransId="{25FC8BEA-281A-1347-AE4F-9A3ED3C05BF9}"/>
    <dgm:cxn modelId="{B97F9218-948D-734B-9770-AB757B09ECBC}" type="presOf" srcId="{9205904D-B1F2-D646-BE16-F7D2A5BE3ED5}" destId="{D380A17C-7228-8848-94D7-96E10FC6D008}" srcOrd="1" destOrd="0" presId="urn:microsoft.com/office/officeart/2005/8/layout/process1"/>
    <dgm:cxn modelId="{F6C0E436-E193-9542-A0AC-10547A471086}" type="presOf" srcId="{E94AE73F-6D52-7C4E-8D60-B765E097A27B}" destId="{E967BD2B-A9C9-E049-B0E5-17DC9B6BD527}" srcOrd="0" destOrd="0" presId="urn:microsoft.com/office/officeart/2005/8/layout/process1"/>
    <dgm:cxn modelId="{20198568-1A07-7947-8E06-6AA834C4AB3B}" type="presOf" srcId="{9D48A5C0-7130-1748-9F71-81FBF9BAEE4C}" destId="{42D265C2-0B0E-A84B-99FE-1BF3AAC4658E}" srcOrd="0" destOrd="0" presId="urn:microsoft.com/office/officeart/2005/8/layout/process1"/>
    <dgm:cxn modelId="{EAF73382-B211-6943-82E0-60BD0A9E9E4B}" type="presOf" srcId="{A16323CE-8FEE-E24F-B0E8-04A244FA4C0D}" destId="{CB676F6F-561F-B546-AA85-6035995B149F}" srcOrd="0" destOrd="0" presId="urn:microsoft.com/office/officeart/2005/8/layout/process1"/>
    <dgm:cxn modelId="{8F41C4A9-8C5A-504D-9C0B-650EF2BD79C2}" srcId="{E94AE73F-6D52-7C4E-8D60-B765E097A27B}" destId="{A16323CE-8FEE-E24F-B0E8-04A244FA4C0D}" srcOrd="1" destOrd="0" parTransId="{1F8DA2EC-BC5B-ED43-B565-CD94C1F731E2}" sibTransId="{9205904D-B1F2-D646-BE16-F7D2A5BE3ED5}"/>
    <dgm:cxn modelId="{0A46A1AA-CCA5-E04A-9F98-2241975561C5}" srcId="{E94AE73F-6D52-7C4E-8D60-B765E097A27B}" destId="{EAC068F1-429E-1045-A632-0771E07B9259}" srcOrd="0" destOrd="0" parTransId="{1B9F1709-664C-8642-B027-FD9C55AEF089}" sibTransId="{CC33932F-DE14-7946-8B47-29EE9A89F662}"/>
    <dgm:cxn modelId="{9F1B2CBB-186B-B14B-8E79-BA9400F086D3}" type="presOf" srcId="{CC33932F-DE14-7946-8B47-29EE9A89F662}" destId="{ED52E91B-2A50-5F46-A73F-1E5731FA9EEC}" srcOrd="0" destOrd="0" presId="urn:microsoft.com/office/officeart/2005/8/layout/process1"/>
    <dgm:cxn modelId="{16AB60CA-6BAA-7E41-A33A-D0E0C8774779}" type="presOf" srcId="{CC33932F-DE14-7946-8B47-29EE9A89F662}" destId="{185DE484-68B5-FC4D-BAE3-6C7D2ACE4855}" srcOrd="1" destOrd="0" presId="urn:microsoft.com/office/officeart/2005/8/layout/process1"/>
    <dgm:cxn modelId="{701EA8CF-3D86-364C-86C4-5D246CA57DD2}" type="presOf" srcId="{EAC068F1-429E-1045-A632-0771E07B9259}" destId="{ED6F7C2A-143C-1842-9863-D8C6AF4C8FBD}" srcOrd="0" destOrd="0" presId="urn:microsoft.com/office/officeart/2005/8/layout/process1"/>
    <dgm:cxn modelId="{A6DAB9F5-FDC6-A94A-9BAC-2A07ECBA7F15}" type="presOf" srcId="{9205904D-B1F2-D646-BE16-F7D2A5BE3ED5}" destId="{9A10E0F8-2732-D049-A701-B5EE3A4A3B85}" srcOrd="0" destOrd="0" presId="urn:microsoft.com/office/officeart/2005/8/layout/process1"/>
    <dgm:cxn modelId="{DA7FC575-0DCE-0D40-905B-38CCCEF4E132}" type="presParOf" srcId="{E967BD2B-A9C9-E049-B0E5-17DC9B6BD527}" destId="{ED6F7C2A-143C-1842-9863-D8C6AF4C8FBD}" srcOrd="0" destOrd="0" presId="urn:microsoft.com/office/officeart/2005/8/layout/process1"/>
    <dgm:cxn modelId="{273D487E-D43E-EE49-AAB0-75E68AA00C05}" type="presParOf" srcId="{E967BD2B-A9C9-E049-B0E5-17DC9B6BD527}" destId="{ED52E91B-2A50-5F46-A73F-1E5731FA9EEC}" srcOrd="1" destOrd="0" presId="urn:microsoft.com/office/officeart/2005/8/layout/process1"/>
    <dgm:cxn modelId="{C2E1B68F-248A-C748-BE09-16B41D70F80B}" type="presParOf" srcId="{ED52E91B-2A50-5F46-A73F-1E5731FA9EEC}" destId="{185DE484-68B5-FC4D-BAE3-6C7D2ACE4855}" srcOrd="0" destOrd="0" presId="urn:microsoft.com/office/officeart/2005/8/layout/process1"/>
    <dgm:cxn modelId="{1EFF03A8-531E-A041-9957-FDF1B2156A4A}" type="presParOf" srcId="{E967BD2B-A9C9-E049-B0E5-17DC9B6BD527}" destId="{CB676F6F-561F-B546-AA85-6035995B149F}" srcOrd="2" destOrd="0" presId="urn:microsoft.com/office/officeart/2005/8/layout/process1"/>
    <dgm:cxn modelId="{CD92B028-5412-B04D-8BA9-1DDE11E144C9}" type="presParOf" srcId="{E967BD2B-A9C9-E049-B0E5-17DC9B6BD527}" destId="{9A10E0F8-2732-D049-A701-B5EE3A4A3B85}" srcOrd="3" destOrd="0" presId="urn:microsoft.com/office/officeart/2005/8/layout/process1"/>
    <dgm:cxn modelId="{F7394E3A-5676-4C41-A99B-DCEBA4C0C35B}" type="presParOf" srcId="{9A10E0F8-2732-D049-A701-B5EE3A4A3B85}" destId="{D380A17C-7228-8848-94D7-96E10FC6D008}" srcOrd="0" destOrd="0" presId="urn:microsoft.com/office/officeart/2005/8/layout/process1"/>
    <dgm:cxn modelId="{7C34C67D-FD88-6547-AC8F-12F48D5D3101}" type="presParOf" srcId="{E967BD2B-A9C9-E049-B0E5-17DC9B6BD527}" destId="{42D265C2-0B0E-A84B-99FE-1BF3AAC4658E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6F7C2A-143C-1842-9863-D8C6AF4C8FBD}">
      <dsp:nvSpPr>
        <dsp:cNvPr id="0" name=""/>
        <dsp:cNvSpPr/>
      </dsp:nvSpPr>
      <dsp:spPr>
        <a:xfrm>
          <a:off x="7141" y="218624"/>
          <a:ext cx="2134631" cy="12807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u="none" kern="1200" dirty="0"/>
            <a:t>The </a:t>
          </a:r>
          <a:r>
            <a:rPr lang="en-US" sz="1900" u="sng" kern="1200" dirty="0"/>
            <a:t>user</a:t>
          </a:r>
          <a:r>
            <a:rPr lang="en-US" sz="1900" kern="1200" dirty="0"/>
            <a:t> </a:t>
          </a:r>
          <a:r>
            <a:rPr lang="en-US" sz="1900" b="1" kern="1200" dirty="0"/>
            <a:t>logs into </a:t>
          </a:r>
          <a:r>
            <a:rPr lang="en-US" sz="1900" kern="1200" dirty="0"/>
            <a:t>the app to </a:t>
          </a:r>
          <a:r>
            <a:rPr lang="en-US" sz="1900" i="1" kern="1200" dirty="0"/>
            <a:t>access their tasks</a:t>
          </a:r>
          <a:r>
            <a:rPr lang="en-US" sz="1900" kern="1200" dirty="0"/>
            <a:t>.</a:t>
          </a:r>
        </a:p>
      </dsp:txBody>
      <dsp:txXfrm>
        <a:off x="44654" y="256137"/>
        <a:ext cx="2059605" cy="1205752"/>
      </dsp:txXfrm>
    </dsp:sp>
    <dsp:sp modelId="{ED52E91B-2A50-5F46-A73F-1E5731FA9EEC}">
      <dsp:nvSpPr>
        <dsp:cNvPr id="0" name=""/>
        <dsp:cNvSpPr/>
      </dsp:nvSpPr>
      <dsp:spPr>
        <a:xfrm>
          <a:off x="2355236" y="594319"/>
          <a:ext cx="452541" cy="52938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355236" y="700197"/>
        <a:ext cx="316779" cy="317632"/>
      </dsp:txXfrm>
    </dsp:sp>
    <dsp:sp modelId="{CB676F6F-561F-B546-AA85-6035995B149F}">
      <dsp:nvSpPr>
        <dsp:cNvPr id="0" name=""/>
        <dsp:cNvSpPr/>
      </dsp:nvSpPr>
      <dsp:spPr>
        <a:xfrm>
          <a:off x="2995625" y="218624"/>
          <a:ext cx="2134631" cy="12807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</a:t>
          </a:r>
          <a:r>
            <a:rPr lang="en-US" sz="1900" u="sng" kern="1200" dirty="0"/>
            <a:t>user</a:t>
          </a:r>
          <a:r>
            <a:rPr lang="en-US" sz="1900" u="none" kern="1200" dirty="0"/>
            <a:t> </a:t>
          </a:r>
          <a:r>
            <a:rPr lang="en-US" sz="1900" b="1" u="none" kern="1200" dirty="0"/>
            <a:t>selects a task</a:t>
          </a:r>
          <a:r>
            <a:rPr lang="en-US" sz="1900" b="0" u="none" kern="1200" dirty="0"/>
            <a:t> to </a:t>
          </a:r>
          <a:r>
            <a:rPr lang="en-US" sz="1900" b="0" i="1" u="none" kern="1200" dirty="0"/>
            <a:t>view the details.</a:t>
          </a:r>
          <a:endParaRPr lang="en-US" sz="1900" kern="1200" dirty="0"/>
        </a:p>
      </dsp:txBody>
      <dsp:txXfrm>
        <a:off x="3033138" y="256137"/>
        <a:ext cx="2059605" cy="1205752"/>
      </dsp:txXfrm>
    </dsp:sp>
    <dsp:sp modelId="{9A10E0F8-2732-D049-A701-B5EE3A4A3B85}">
      <dsp:nvSpPr>
        <dsp:cNvPr id="0" name=""/>
        <dsp:cNvSpPr/>
      </dsp:nvSpPr>
      <dsp:spPr>
        <a:xfrm>
          <a:off x="5343720" y="594319"/>
          <a:ext cx="452541" cy="52938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343720" y="700197"/>
        <a:ext cx="316779" cy="317632"/>
      </dsp:txXfrm>
    </dsp:sp>
    <dsp:sp modelId="{42D265C2-0B0E-A84B-99FE-1BF3AAC4658E}">
      <dsp:nvSpPr>
        <dsp:cNvPr id="0" name=""/>
        <dsp:cNvSpPr/>
      </dsp:nvSpPr>
      <dsp:spPr>
        <a:xfrm>
          <a:off x="5984109" y="218624"/>
          <a:ext cx="2134631" cy="128077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The </a:t>
          </a:r>
          <a:r>
            <a:rPr lang="en-US" sz="1900" u="sng" kern="1200" dirty="0"/>
            <a:t>user</a:t>
          </a:r>
          <a:r>
            <a:rPr lang="en-US" sz="1900" u="none" kern="1200" dirty="0"/>
            <a:t> </a:t>
          </a:r>
          <a:r>
            <a:rPr lang="en-US" sz="1900" b="1" u="none" kern="1200" dirty="0"/>
            <a:t>adds a task reminder </a:t>
          </a:r>
          <a:r>
            <a:rPr lang="en-US" sz="1900" b="0" u="none" kern="1200" dirty="0"/>
            <a:t>so they </a:t>
          </a:r>
          <a:r>
            <a:rPr lang="en-US" sz="1900" b="0" i="1" u="none" kern="1200" dirty="0"/>
            <a:t>remember to complete it later.</a:t>
          </a:r>
          <a:endParaRPr lang="en-US" sz="1900" kern="1200" dirty="0"/>
        </a:p>
      </dsp:txBody>
      <dsp:txXfrm>
        <a:off x="6021622" y="256137"/>
        <a:ext cx="2059605" cy="12057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fld id="{F294CCFB-749A-2F47-8EBA-00DE4241A4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323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fld id="{1783C958-1F1B-2347-8B37-D6BC4B56CB4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1225" y="4343400"/>
            <a:ext cx="503237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055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93700" y="692150"/>
            <a:ext cx="6070600" cy="34163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sp>
    </p:spTree>
    <p:extLst>
      <p:ext uri="{BB962C8B-B14F-4D97-AF65-F5344CB8AC3E}">
        <p14:creationId xmlns:p14="http://schemas.microsoft.com/office/powerpoint/2010/main" val="3604872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5F1697-B1FD-4BA8-AF78-8F256EB6D420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3927776" y="0"/>
            <a:ext cx="3006424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3927776" y="8771255"/>
            <a:ext cx="3006424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214" tIns="0" rIns="19214" bIns="0" anchor="b"/>
          <a:lstStyle/>
          <a:p>
            <a:pPr algn="r"/>
            <a:r>
              <a:rPr lang="en-US" sz="1000" i="1" dirty="0">
                <a:latin typeface="Times New Roman" charset="0"/>
              </a:rPr>
              <a:t>1</a:t>
            </a:r>
          </a:p>
        </p:txBody>
      </p:sp>
      <p:sp>
        <p:nvSpPr>
          <p:cNvPr id="5124" name="Rectangle 4"/>
          <p:cNvSpPr>
            <a:spLocks noChangeArrowheads="1"/>
          </p:cNvSpPr>
          <p:nvPr/>
        </p:nvSpPr>
        <p:spPr bwMode="auto">
          <a:xfrm>
            <a:off x="0" y="8771255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5" name="Rectangle 5"/>
          <p:cNvSpPr>
            <a:spLocks noChangeArrowheads="1"/>
          </p:cNvSpPr>
          <p:nvPr/>
        </p:nvSpPr>
        <p:spPr bwMode="auto">
          <a:xfrm>
            <a:off x="0" y="0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6" name="Rectangle 6"/>
          <p:cNvSpPr>
            <a:spLocks noChangeArrowheads="1"/>
          </p:cNvSpPr>
          <p:nvPr/>
        </p:nvSpPr>
        <p:spPr bwMode="auto">
          <a:xfrm>
            <a:off x="3926170" y="0"/>
            <a:ext cx="3008031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7" name="Rectangle 7"/>
          <p:cNvSpPr>
            <a:spLocks noChangeArrowheads="1"/>
          </p:cNvSpPr>
          <p:nvPr/>
        </p:nvSpPr>
        <p:spPr bwMode="auto">
          <a:xfrm>
            <a:off x="3926170" y="8771255"/>
            <a:ext cx="3008031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214" tIns="0" rIns="19214" bIns="0" anchor="b"/>
          <a:lstStyle/>
          <a:p>
            <a:pPr algn="r"/>
            <a:r>
              <a:rPr lang="en-US" sz="1000" i="1" dirty="0">
                <a:latin typeface="Times New Roman" charset="0"/>
              </a:rPr>
              <a:t>1</a:t>
            </a:r>
          </a:p>
        </p:txBody>
      </p:sp>
      <p:sp>
        <p:nvSpPr>
          <p:cNvPr id="5128" name="Rectangle 8"/>
          <p:cNvSpPr>
            <a:spLocks noChangeArrowheads="1"/>
          </p:cNvSpPr>
          <p:nvPr/>
        </p:nvSpPr>
        <p:spPr bwMode="auto">
          <a:xfrm>
            <a:off x="0" y="8771255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9" name="Rectangle 9"/>
          <p:cNvSpPr>
            <a:spLocks noChangeArrowheads="1"/>
          </p:cNvSpPr>
          <p:nvPr/>
        </p:nvSpPr>
        <p:spPr bwMode="auto">
          <a:xfrm>
            <a:off x="0" y="0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30" name="Rectangle 10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0525" y="693738"/>
            <a:ext cx="6153150" cy="3462337"/>
          </a:xfrm>
          <a:ln cap="flat"/>
        </p:spPr>
      </p:sp>
      <p:sp>
        <p:nvSpPr>
          <p:cNvPr id="5131" name="Rectangle 11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sz="800" dirty="0"/>
              <a:t>Check distro statement before using:</a:t>
            </a:r>
          </a:p>
          <a:p>
            <a:r>
              <a:rPr lang="en-US" sz="800" dirty="0"/>
              <a:t>DISTRIBUTION STATEMENT A. Approved for pubic release: distribution is unlimited.</a:t>
            </a:r>
          </a:p>
          <a:p>
            <a:r>
              <a:rPr lang="en-US" sz="800" dirty="0"/>
              <a:t>This material is based upon work supported under Air Force Contract No. FA8721-05-C-0002 and/or FA8702-15-D-0001. Any opinions, findings, conclusions or recommendations expressed in this material are those of the author(s) and do not necessarily reflect the views of the U.S. Air Force.</a:t>
            </a:r>
          </a:p>
          <a:p>
            <a:pPr>
              <a:spcBef>
                <a:spcPts val="300"/>
              </a:spcBef>
            </a:pPr>
            <a:r>
              <a:rPr lang="en-US" sz="800" dirty="0"/>
              <a:t>© 2021 Massachusetts Institute of Technology.</a:t>
            </a:r>
          </a:p>
          <a:p>
            <a:pPr>
              <a:spcBef>
                <a:spcPts val="300"/>
              </a:spcBef>
            </a:pPr>
            <a:r>
              <a:rPr lang="en-US" sz="800" dirty="0"/>
              <a:t>Delivered to the U.S. Government with Unlimited Rights, as defined in DFARS Part 252.227-7013 or 7014 (Feb 2014). Notwithstanding any copyright notice, U.S. Government rights in this work are defined by DFARS 252.227-7013 or DFARS 252.227-7014 as detailed above. Use of this work other than as specifically authorized by the U.S. Government may violate any copyrights that exist in this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95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518972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3913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3107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72769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951536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90525" y="693738"/>
            <a:ext cx="6153150" cy="3462337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0BE28CF-9C7C-4B04-ABED-53683CB7B66B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707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1109183" y="1389888"/>
            <a:ext cx="9970459" cy="1298448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600"/>
              </a:spcAft>
              <a:defRPr sz="360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6202" name="Rectangle 108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109183" y="3008376"/>
            <a:ext cx="9970459" cy="1792224"/>
          </a:xfrm>
          <a:prstGeom prst="rect">
            <a:avLst/>
          </a:prstGeom>
          <a:ln w="12700">
            <a:headEnd type="none" w="sm" len="sm"/>
            <a:tailEnd type="none" w="sm" len="sm"/>
          </a:ln>
        </p:spPr>
        <p:txBody>
          <a:bodyPr lIns="91440" tIns="45720" rIns="91440" bIns="4572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Tx/>
              <a:buNone/>
              <a:defRPr sz="2200"/>
            </a:lvl1pPr>
          </a:lstStyle>
          <a:p>
            <a:r>
              <a:rPr lang="en-US" altLang="en-US"/>
              <a:t>Click to edit Master subtitle style</a:t>
            </a:r>
            <a:endParaRPr lang="en-US" altLang="en-US" dirty="0"/>
          </a:p>
        </p:txBody>
      </p:sp>
      <p:sp>
        <p:nvSpPr>
          <p:cNvPr id="9" name="Freeform 8"/>
          <p:cNvSpPr>
            <a:spLocks/>
          </p:cNvSpPr>
          <p:nvPr userDrawn="1"/>
        </p:nvSpPr>
        <p:spPr bwMode="auto">
          <a:xfrm>
            <a:off x="0" y="950976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auto">
          <a:xfrm>
            <a:off x="0" y="6355080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LL_Logo_blu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976" y="5111496"/>
            <a:ext cx="3429000" cy="345440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C3A108B2-08C9-D34B-96A6-22B3AB8E75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155535" y="122301"/>
            <a:ext cx="678007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1791758" y="1700784"/>
            <a:ext cx="8605310" cy="394106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791758" y="1252728"/>
            <a:ext cx="8605310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791758" y="5705856"/>
            <a:ext cx="8605310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70962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sz="quarter" idx="10"/>
          </p:nvPr>
        </p:nvSpPr>
        <p:spPr>
          <a:xfrm>
            <a:off x="633083" y="1293094"/>
            <a:ext cx="10915522" cy="4830616"/>
          </a:xfrm>
          <a:prstGeom prst="rect">
            <a:avLst/>
          </a:prstGeom>
        </p:spPr>
        <p:txBody>
          <a:bodyPr/>
          <a:lstStyle>
            <a:lvl1pPr>
              <a:lnSpc>
                <a:spcPts val="2200"/>
              </a:lnSpc>
              <a:spcBef>
                <a:spcPts val="1200"/>
              </a:spcBef>
              <a:spcAft>
                <a:spcPts val="0"/>
              </a:spcAft>
              <a:defRPr/>
            </a:lvl1pPr>
            <a:lvl2pPr marL="539750" indent="-255588">
              <a:lnSpc>
                <a:spcPts val="2000"/>
              </a:lnSpc>
              <a:spcBef>
                <a:spcPts val="600"/>
              </a:spcBef>
              <a:spcAft>
                <a:spcPts val="0"/>
              </a:spcAft>
              <a:defRPr sz="1800"/>
            </a:lvl2pPr>
            <a:lvl3pPr marL="757238" indent="-184150">
              <a:lnSpc>
                <a:spcPts val="1800"/>
              </a:lnSpc>
              <a:spcBef>
                <a:spcPts val="600"/>
              </a:spcBef>
              <a:spcAft>
                <a:spcPts val="0"/>
              </a:spcAft>
              <a:buSzPct val="90000"/>
              <a:buFont typeface="Arial" pitchFamily="34" charset="0"/>
              <a:buChar char="•"/>
              <a:defRPr/>
            </a:lvl3pPr>
            <a:lvl4pPr marL="1033272" indent="0">
              <a:lnSpc>
                <a:spcPts val="1600"/>
              </a:lnSpc>
              <a:spcBef>
                <a:spcPts val="600"/>
              </a:spcBef>
              <a:spcAft>
                <a:spcPts val="0"/>
              </a:spcAft>
              <a:buFontTx/>
              <a:buNone/>
              <a:defRPr/>
            </a:lvl4pPr>
            <a:lvl5pPr marL="1261872" indent="0">
              <a:lnSpc>
                <a:spcPts val="1400"/>
              </a:lnSpc>
              <a:spcBef>
                <a:spcPts val="600"/>
              </a:spcBef>
              <a:spcAft>
                <a:spcPts val="0"/>
              </a:spcAft>
              <a:buSzPct val="85000"/>
              <a:buFontTx/>
              <a:buNone/>
              <a:defRPr sz="1200"/>
            </a:lvl5pPr>
            <a:lvl6pPr>
              <a:buFont typeface="Arial" pitchFamily="34" charset="0"/>
              <a:buChar char="•"/>
              <a:defRPr/>
            </a:lvl6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877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10921187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Arial"/>
              <a:buChar char="•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5314328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16301" y="1289304"/>
            <a:ext cx="5314328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80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7146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449" y="146304"/>
            <a:ext cx="9677927" cy="4663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10921187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255449" y="594360"/>
            <a:ext cx="9677927" cy="304800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ts val="2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24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41134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682496"/>
            <a:ext cx="10921187" cy="4443984"/>
          </a:xfrm>
          <a:prstGeom prst="rect">
            <a:avLst/>
          </a:prstGeom>
        </p:spPr>
        <p:txBody>
          <a:bodyPr anchor="t" anchorCtr="1"/>
          <a:lstStyle>
            <a:lvl1pPr marL="237744" indent="-237744">
              <a:lnSpc>
                <a:spcPct val="90000"/>
              </a:lnSpc>
              <a:spcBef>
                <a:spcPts val="15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15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15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15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15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46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2108667" y="1764792"/>
            <a:ext cx="7959303" cy="377647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108667" y="1316736"/>
            <a:ext cx="7959303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08667" y="5605272"/>
            <a:ext cx="7959303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905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2315877" y="1828800"/>
            <a:ext cx="7581449" cy="334670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315877" y="1371600"/>
            <a:ext cx="7581449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315877" y="5230368"/>
            <a:ext cx="7581449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039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255449" y="100584"/>
            <a:ext cx="9677927" cy="813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64" tIns="46033" rIns="92064" bIns="4603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32" name="Freeform 8"/>
          <p:cNvSpPr>
            <a:spLocks/>
          </p:cNvSpPr>
          <p:nvPr/>
        </p:nvSpPr>
        <p:spPr bwMode="auto">
          <a:xfrm>
            <a:off x="0" y="950976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426609" y="6455664"/>
            <a:ext cx="1450470" cy="219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t" anchorCtr="0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700" b="1" i="0" dirty="0"/>
              <a:t>Teaming Overview</a:t>
            </a:r>
            <a:r>
              <a:rPr lang="en-US" altLang="en-US" sz="700" b="1" i="0" baseline="0" dirty="0"/>
              <a:t>- </a:t>
            </a:r>
            <a:fld id="{321F32AB-3DDB-C54A-A434-42EC1FB733CD}" type="slidenum">
              <a:rPr lang="en-US" altLang="en-US" sz="700" b="1" i="0" smtClean="0"/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en-US" sz="700" b="1" i="0" baseline="0" dirty="0"/>
          </a:p>
          <a:p>
            <a:pPr algn="l">
              <a:lnSpc>
                <a:spcPct val="100000"/>
              </a:lnSpc>
            </a:pPr>
            <a:r>
              <a:rPr lang="en-US" altLang="en-US" sz="700" b="1" i="0" baseline="0" dirty="0"/>
              <a:t>Summer 2021</a:t>
            </a: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0" y="6355080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LL_Logo_alone_blue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6888"/>
            <a:ext cx="548658" cy="531101"/>
          </a:xfrm>
          <a:prstGeom prst="rect">
            <a:avLst/>
          </a:prstGeom>
        </p:spPr>
      </p:pic>
      <p:pic>
        <p:nvPicPr>
          <p:cNvPr id="9" name="Picture 8" descr="LL_Logo_blue_nomark.png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496" y="6473952"/>
            <a:ext cx="2023269" cy="230071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D982337-22DF-B540-9C7F-56E1DBE635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155535" y="122301"/>
            <a:ext cx="678007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4" r:id="rId4"/>
    <p:sldLayoutId id="2147483662" r:id="rId5"/>
    <p:sldLayoutId id="2147483656" r:id="rId6"/>
    <p:sldLayoutId id="2147483658" r:id="rId7"/>
    <p:sldLayoutId id="2147483659" r:id="rId8"/>
    <p:sldLayoutId id="2147483660" r:id="rId9"/>
    <p:sldLayoutId id="2147483661" r:id="rId10"/>
    <p:sldLayoutId id="2147483693" r:id="rId11"/>
  </p:sldLayoutIdLst>
  <p:txStyles>
    <p:titleStyle>
      <a:lvl1pPr algn="ctr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2pPr>
      <a:lvl3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3pPr>
      <a:lvl4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4pPr>
      <a:lvl5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5pPr>
      <a:lvl6pPr marL="4572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6pPr>
      <a:lvl7pPr marL="9144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7pPr>
      <a:lvl8pPr marL="13716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8pPr>
      <a:lvl9pPr marL="18288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25000"/>
        <a:buChar char="•"/>
        <a:defRPr sz="2000" b="1">
          <a:solidFill>
            <a:schemeClr val="tx1"/>
          </a:solidFill>
          <a:latin typeface="+mn-lt"/>
          <a:ea typeface="+mn-ea"/>
          <a:cs typeface="+mn-cs"/>
        </a:defRPr>
      </a:lvl1pPr>
      <a:lvl2pPr marL="862013" indent="-34131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pitchFamily="-110" charset="-128"/>
        </a:defRPr>
      </a:lvl2pPr>
      <a:lvl3pPr marL="1204913" indent="-228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600" b="1">
          <a:solidFill>
            <a:schemeClr val="tx1"/>
          </a:solidFill>
          <a:latin typeface="+mn-lt"/>
          <a:ea typeface="ＭＳ Ｐゴシック" pitchFamily="-110" charset="-128"/>
        </a:defRPr>
      </a:lvl3pPr>
      <a:lvl4pPr marL="1546225" indent="-11906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4pPr>
      <a:lvl5pPr marL="18288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5pPr>
      <a:lvl6pPr marL="22860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6pPr>
      <a:lvl7pPr marL="27432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7pPr>
      <a:lvl8pPr marL="32004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8pPr>
      <a:lvl9pPr marL="3657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4"/>
          <p:cNvSpPr txBox="1">
            <a:spLocks noGrp="1" noChangeArrowheads="1"/>
          </p:cNvSpPr>
          <p:nvPr>
            <p:ph type="subTitle" idx="1"/>
          </p:nvPr>
        </p:nvSpPr>
        <p:spPr>
          <a:xfrm>
            <a:off x="2513014" y="1657350"/>
            <a:ext cx="7286625" cy="3200400"/>
          </a:xfrm>
          <a:noFill/>
          <a:ln/>
        </p:spPr>
        <p:txBody>
          <a:bodyPr/>
          <a:lstStyle/>
          <a:p>
            <a:pPr>
              <a:spcAft>
                <a:spcPts val="1000"/>
              </a:spcAft>
            </a:pPr>
            <a:r>
              <a:rPr lang="en-US" sz="3600" dirty="0"/>
              <a:t>Introduction to Teaming and Good Practices</a:t>
            </a:r>
          </a:p>
          <a:p>
            <a:pPr>
              <a:spcBef>
                <a:spcPts val="1800"/>
              </a:spcBef>
              <a:spcAft>
                <a:spcPts val="1000"/>
              </a:spcAft>
            </a:pPr>
            <a:r>
              <a:rPr lang="en-US" sz="2400" dirty="0"/>
              <a:t>Actually getting stuff done…</a:t>
            </a:r>
          </a:p>
          <a:p>
            <a:pPr>
              <a:spcBef>
                <a:spcPts val="1800"/>
              </a:spcBef>
              <a:spcAft>
                <a:spcPts val="1000"/>
              </a:spcAft>
            </a:pPr>
            <a:r>
              <a:rPr lang="en-US" sz="2400" dirty="0"/>
              <a:t>Summer 2021</a:t>
            </a:r>
          </a:p>
        </p:txBody>
      </p:sp>
    </p:spTree>
    <p:extLst>
      <p:ext uri="{BB962C8B-B14F-4D97-AF65-F5344CB8AC3E}">
        <p14:creationId xmlns:p14="http://schemas.microsoft.com/office/powerpoint/2010/main" val="307606538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22404009-5353-A842-B848-DDF0864D65E8}"/>
              </a:ext>
            </a:extLst>
          </p:cNvPr>
          <p:cNvSpPr/>
          <p:nvPr/>
        </p:nvSpPr>
        <p:spPr bwMode="auto">
          <a:xfrm>
            <a:off x="4869" y="0"/>
            <a:ext cx="12183955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522412" y="0"/>
            <a:ext cx="9144000" cy="6858000"/>
          </a:xfrm>
          <a:prstGeom prst="rect">
            <a:avLst/>
          </a:prstGeom>
          <a:solidFill>
            <a:schemeClr val="tx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F88419D2-D7AD-B948-82B9-0BE7DD1CBE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screen">
            <a:clrChange>
              <a:clrFrom>
                <a:srgbClr val="1B2630"/>
              </a:clrFrom>
              <a:clrTo>
                <a:srgbClr val="1B26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81214" y="885143"/>
            <a:ext cx="8029575" cy="53242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F942DA9-9767-AC40-89F7-8E576D9C2579}"/>
              </a:ext>
            </a:extLst>
          </p:cNvPr>
          <p:cNvSpPr/>
          <p:nvPr/>
        </p:nvSpPr>
        <p:spPr>
          <a:xfrm>
            <a:off x="3037490" y="2564525"/>
            <a:ext cx="6358758" cy="2051089"/>
          </a:xfrm>
          <a:prstGeom prst="rect">
            <a:avLst/>
          </a:prstGeom>
          <a:solidFill>
            <a:schemeClr val="tx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b="1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402497F-6BE9-864B-AACE-AE795A72321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516252" y="2606130"/>
            <a:ext cx="2294882" cy="1776684"/>
          </a:xfrm>
          <a:prstGeom prst="rect">
            <a:avLst/>
          </a:prstGeom>
          <a:ln w="34925">
            <a:solidFill>
              <a:schemeClr val="bg1"/>
            </a:solidFill>
          </a:ln>
        </p:spPr>
      </p:pic>
      <p:pic>
        <p:nvPicPr>
          <p:cNvPr id="12" name="Picture 2">
            <a:extLst>
              <a:ext uri="{FF2B5EF4-FFF2-40B4-BE49-F238E27FC236}">
                <a16:creationId xmlns:a16="http://schemas.microsoft.com/office/drawing/2014/main" id="{1056F372-23E1-3F48-998D-F6A35CB202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clrChange>
              <a:clrFrom>
                <a:srgbClr val="1B2630"/>
              </a:clrFrom>
              <a:clrTo>
                <a:srgbClr val="1B263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238541" y="2432359"/>
            <a:ext cx="5281884" cy="20510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513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Programming in Teams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18" y="1143000"/>
            <a:ext cx="10921187" cy="5111496"/>
          </a:xfrm>
        </p:spPr>
        <p:txBody>
          <a:bodyPr/>
          <a:lstStyle/>
          <a:p>
            <a:r>
              <a:rPr lang="en-US" sz="2400" dirty="0"/>
              <a:t>Teams, of course, get a lot more done as a unit than one person can do themselves</a:t>
            </a:r>
          </a:p>
          <a:p>
            <a:r>
              <a:rPr lang="en-US" sz="2400" dirty="0"/>
              <a:t>For development work, teams require:</a:t>
            </a:r>
          </a:p>
          <a:p>
            <a:pPr lvl="1"/>
            <a:r>
              <a:rPr lang="en-US" sz="2000" dirty="0"/>
              <a:t>A clear vision of what the goal of the project is</a:t>
            </a:r>
          </a:p>
          <a:p>
            <a:pPr lvl="2"/>
            <a:r>
              <a:rPr lang="en-US" sz="1800" b="0" dirty="0"/>
              <a:t>Use </a:t>
            </a:r>
            <a:r>
              <a:rPr lang="en-US" sz="1800" dirty="0"/>
              <a:t>user stories</a:t>
            </a:r>
            <a:r>
              <a:rPr lang="en-US" sz="1800" b="0" dirty="0"/>
              <a:t> to get an idea of what the project needs to look like from the high-level (without talking about any code, what does the final project look like and need to do?)</a:t>
            </a:r>
          </a:p>
          <a:p>
            <a:pPr lvl="1"/>
            <a:r>
              <a:rPr lang="en-US" sz="2000" dirty="0"/>
              <a:t>All members of the team knowing what tasks to work on</a:t>
            </a:r>
          </a:p>
          <a:p>
            <a:pPr lvl="2"/>
            <a:r>
              <a:rPr lang="en-US" sz="1800" b="0" dirty="0"/>
              <a:t>Can be accomplished with a process such as </a:t>
            </a:r>
            <a:r>
              <a:rPr lang="en-US" sz="1800" dirty="0"/>
              <a:t>scrum </a:t>
            </a:r>
            <a:r>
              <a:rPr lang="en-US" sz="1800" b="0" dirty="0"/>
              <a:t>– involves daily standups, sprints, epics. Just a method of organizing a team. You can use tools such as a Kanban board to manage the group’s tasks and making sure everybody is on track.</a:t>
            </a:r>
          </a:p>
          <a:p>
            <a:pPr lvl="1"/>
            <a:r>
              <a:rPr lang="en-US" sz="2000" dirty="0"/>
              <a:t>Clearly organized pipeline – how to get the code, where to push the code, what version control to use</a:t>
            </a:r>
          </a:p>
          <a:p>
            <a:pPr lvl="2"/>
            <a:r>
              <a:rPr lang="en-US" sz="1800" b="0" dirty="0"/>
              <a:t>Git and SVN are two version control systems that code can be united at.</a:t>
            </a:r>
          </a:p>
          <a:p>
            <a:pPr lvl="2"/>
            <a:r>
              <a:rPr lang="en-US" sz="1800" b="0" dirty="0"/>
              <a:t>Then, you can use what’s known as Continuous Integration, Continuous Deployment pipelines. When new code is pushed to the server, the server can automatically </a:t>
            </a:r>
            <a:r>
              <a:rPr lang="en-US" sz="1800" dirty="0"/>
              <a:t>build</a:t>
            </a:r>
            <a:r>
              <a:rPr lang="en-US" sz="1800" b="0" dirty="0"/>
              <a:t> and </a:t>
            </a:r>
            <a:r>
              <a:rPr lang="en-US" sz="1800" dirty="0"/>
              <a:t>test</a:t>
            </a:r>
            <a:r>
              <a:rPr lang="en-US" sz="1800" b="0" dirty="0"/>
              <a:t> your application. </a:t>
            </a: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32139353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Stories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Captures the purpose of what you’re building.</a:t>
            </a:r>
          </a:p>
          <a:p>
            <a:r>
              <a:rPr lang="en-US" sz="2400" dirty="0"/>
              <a:t>Asks users to describe the Who, What, and Why of each feature in a product</a:t>
            </a:r>
          </a:p>
          <a:p>
            <a:r>
              <a:rPr lang="en-US" sz="2400" dirty="0"/>
              <a:t>You’re looking to find out:</a:t>
            </a:r>
          </a:p>
          <a:p>
            <a:pPr lvl="1"/>
            <a:r>
              <a:rPr lang="en-US" b="0" dirty="0"/>
              <a:t>What the user’s </a:t>
            </a:r>
            <a:r>
              <a:rPr lang="en-US" dirty="0"/>
              <a:t>role</a:t>
            </a:r>
            <a:r>
              <a:rPr lang="en-US" b="0" dirty="0"/>
              <a:t> is</a:t>
            </a:r>
          </a:p>
          <a:p>
            <a:pPr lvl="1"/>
            <a:r>
              <a:rPr lang="en-US" b="0" dirty="0"/>
              <a:t>The </a:t>
            </a:r>
            <a:r>
              <a:rPr lang="en-US" dirty="0"/>
              <a:t>action</a:t>
            </a:r>
            <a:r>
              <a:rPr lang="en-US" b="0" dirty="0"/>
              <a:t> the user will take</a:t>
            </a:r>
          </a:p>
          <a:p>
            <a:pPr lvl="1"/>
            <a:r>
              <a:rPr lang="en-US" b="0" dirty="0"/>
              <a:t>The </a:t>
            </a:r>
            <a:r>
              <a:rPr lang="en-US" dirty="0"/>
              <a:t>benefit </a:t>
            </a:r>
            <a:r>
              <a:rPr lang="en-US" b="0" dirty="0"/>
              <a:t>to the user or system this action will provide</a:t>
            </a:r>
          </a:p>
          <a:p>
            <a:r>
              <a:rPr lang="en-US" sz="2400" dirty="0"/>
              <a:t>You can write user stories out as a flowchart of tasks (generally).</a:t>
            </a:r>
            <a:endParaRPr lang="en-US" sz="2400" b="0" dirty="0"/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46CA4FD-8741-5747-BB8E-E12BF36FD7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96601841"/>
              </p:ext>
            </p:extLst>
          </p:nvPr>
        </p:nvGraphicFramePr>
        <p:xfrm>
          <a:off x="2031471" y="4419600"/>
          <a:ext cx="8125883" cy="17180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92944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Scrum &amp; Agile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Agile software development are a set of software development functionalities that encourage the use of:</a:t>
            </a:r>
          </a:p>
          <a:p>
            <a:pPr lvl="1"/>
            <a:r>
              <a:rPr lang="en-US" sz="2200" b="0" dirty="0"/>
              <a:t>Iterative deliverables</a:t>
            </a:r>
          </a:p>
          <a:p>
            <a:pPr lvl="1"/>
            <a:r>
              <a:rPr lang="en-US" sz="2200" b="0" dirty="0"/>
              <a:t>Collaboration between cross-functional teams (development, marketing, user interface, </a:t>
            </a:r>
            <a:r>
              <a:rPr lang="en-US" sz="2200" b="0" dirty="0" err="1"/>
              <a:t>etc</a:t>
            </a:r>
            <a:r>
              <a:rPr lang="en-US" sz="2200" b="0" dirty="0"/>
              <a:t>)</a:t>
            </a:r>
          </a:p>
          <a:p>
            <a:r>
              <a:rPr lang="en-US" sz="2400" dirty="0"/>
              <a:t>Scrum is a process of using those principles by using:</a:t>
            </a:r>
          </a:p>
          <a:p>
            <a:pPr lvl="1"/>
            <a:r>
              <a:rPr lang="en-US" sz="2200" b="0" dirty="0"/>
              <a:t>Sprints (~week-long period to accomplish a set of features)</a:t>
            </a:r>
          </a:p>
          <a:p>
            <a:pPr lvl="1"/>
            <a:r>
              <a:rPr lang="en-US" sz="2200" b="0" dirty="0"/>
              <a:t>Spring backlog (list of features to accomplish in the current sprint)</a:t>
            </a:r>
          </a:p>
          <a:p>
            <a:pPr lvl="1"/>
            <a:r>
              <a:rPr lang="en-US" sz="2200" b="0" dirty="0"/>
              <a:t>Backlog (lists of features needed to be accomplished in following sprints)</a:t>
            </a:r>
          </a:p>
          <a:p>
            <a:pPr lvl="1"/>
            <a:r>
              <a:rPr lang="en-US" sz="2200" b="0" dirty="0"/>
              <a:t>Daily scrum meetings or “stand-ups” (let the team know what’s been done in the past day, what still needs to happen, progress in the sprint)</a:t>
            </a:r>
          </a:p>
        </p:txBody>
      </p:sp>
    </p:spTree>
    <p:extLst>
      <p:ext uri="{BB962C8B-B14F-4D97-AF65-F5344CB8AC3E}">
        <p14:creationId xmlns:p14="http://schemas.microsoft.com/office/powerpoint/2010/main" val="15976530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Kanban Boards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19" y="1289304"/>
            <a:ext cx="5308193" cy="4828032"/>
          </a:xfrm>
        </p:spPr>
        <p:txBody>
          <a:bodyPr/>
          <a:lstStyle/>
          <a:p>
            <a:r>
              <a:rPr lang="en-US" sz="2200" dirty="0"/>
              <a:t>Kanban boards are visualization and task organization tools.</a:t>
            </a:r>
          </a:p>
          <a:p>
            <a:r>
              <a:rPr lang="en-US" sz="2200" dirty="0"/>
              <a:t>Very useful if your team is using scrum methodologies to organize tasks.</a:t>
            </a:r>
          </a:p>
          <a:p>
            <a:r>
              <a:rPr lang="en-US" sz="2200" dirty="0"/>
              <a:t>To the right is the GitHub Projects tool, one of many Kanban Boards you can use to organize your tasks.</a:t>
            </a:r>
          </a:p>
          <a:p>
            <a:r>
              <a:rPr lang="en-US" sz="2200" dirty="0"/>
              <a:t>Other options:</a:t>
            </a:r>
          </a:p>
          <a:p>
            <a:pPr lvl="1"/>
            <a:r>
              <a:rPr lang="en-US" sz="2000" b="0" dirty="0"/>
              <a:t>Trello</a:t>
            </a:r>
          </a:p>
          <a:p>
            <a:pPr lvl="1"/>
            <a:r>
              <a:rPr lang="en-US" sz="2000" b="0" dirty="0" err="1"/>
              <a:t>MeisterTask</a:t>
            </a:r>
            <a:endParaRPr lang="en-US" sz="2000" b="0" dirty="0"/>
          </a:p>
          <a:p>
            <a:pPr lvl="1"/>
            <a:r>
              <a:rPr lang="en-US" sz="2000" b="0" dirty="0"/>
              <a:t>Monday</a:t>
            </a:r>
          </a:p>
          <a:p>
            <a:pPr lvl="1"/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D5C2B2-02A1-FD4D-BD65-BDC63E2305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2012" y="2072570"/>
            <a:ext cx="6246813" cy="326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853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Organizing Programming Projects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To build an application or game with a team, many techniques are used to make sure each member of the team can effectively work on different pieces of the application simultaneously.</a:t>
            </a:r>
          </a:p>
          <a:p>
            <a:r>
              <a:rPr lang="en-US" sz="2400" dirty="0"/>
              <a:t>Good version control is necessary</a:t>
            </a:r>
          </a:p>
          <a:p>
            <a:pPr lvl="1"/>
            <a:r>
              <a:rPr lang="en-US" sz="2200" b="0" dirty="0"/>
              <a:t>Central code repository sitting on a server</a:t>
            </a:r>
          </a:p>
          <a:p>
            <a:pPr lvl="1"/>
            <a:r>
              <a:rPr lang="en-US" sz="2200" b="0" dirty="0"/>
              <a:t>Ability for contributors to make a </a:t>
            </a:r>
            <a:r>
              <a:rPr lang="en-US" sz="2200" dirty="0"/>
              <a:t>branch</a:t>
            </a:r>
            <a:r>
              <a:rPr lang="en-US" sz="2200" b="0" dirty="0"/>
              <a:t>, or a new repository where they can make changes</a:t>
            </a:r>
          </a:p>
          <a:p>
            <a:pPr lvl="1"/>
            <a:r>
              <a:rPr lang="en-US" sz="2200" b="0" dirty="0"/>
              <a:t>Then, contributors can make their changes and </a:t>
            </a:r>
            <a:r>
              <a:rPr lang="en-US" sz="2200" dirty="0"/>
              <a:t>commit</a:t>
            </a:r>
            <a:r>
              <a:rPr lang="en-US" sz="2200" b="0" dirty="0"/>
              <a:t> (or put their changes) onto their branch.</a:t>
            </a:r>
            <a:endParaRPr lang="en-US" sz="2000" b="0" dirty="0"/>
          </a:p>
          <a:p>
            <a:pPr lvl="1"/>
            <a:r>
              <a:rPr lang="en-US" sz="2000" b="0" dirty="0"/>
              <a:t>The branch can then be </a:t>
            </a:r>
            <a:r>
              <a:rPr lang="en-US" sz="2000" dirty="0"/>
              <a:t>merged</a:t>
            </a:r>
            <a:r>
              <a:rPr lang="en-US" sz="2000" b="0" dirty="0"/>
              <a:t> with the original repository and all changes are up-to-date</a:t>
            </a:r>
          </a:p>
          <a:p>
            <a:r>
              <a:rPr lang="en-US" sz="2400" dirty="0"/>
              <a:t>Best Tools</a:t>
            </a:r>
          </a:p>
          <a:p>
            <a:pPr lvl="1"/>
            <a:r>
              <a:rPr lang="en-US" sz="2200" b="0" dirty="0"/>
              <a:t>Git (my favorite)</a:t>
            </a:r>
          </a:p>
          <a:p>
            <a:pPr lvl="1"/>
            <a:r>
              <a:rPr lang="en-US" sz="2200" b="0" dirty="0"/>
              <a:t>Subversion</a:t>
            </a:r>
          </a:p>
        </p:txBody>
      </p:sp>
    </p:spTree>
    <p:extLst>
      <p:ext uri="{BB962C8B-B14F-4D97-AF65-F5344CB8AC3E}">
        <p14:creationId xmlns:p14="http://schemas.microsoft.com/office/powerpoint/2010/main" val="14179597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Personal Experience DOs/DON’Ts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BA12AF1-A50E-694F-9458-1172B59898E9}"/>
              </a:ext>
            </a:extLst>
          </p:cNvPr>
          <p:cNvSpPr txBox="1">
            <a:spLocks/>
          </p:cNvSpPr>
          <p:nvPr/>
        </p:nvSpPr>
        <p:spPr>
          <a:xfrm>
            <a:off x="608012" y="1219200"/>
            <a:ext cx="10972800" cy="4724400"/>
          </a:xfrm>
          <a:prstGeom prst="rect">
            <a:avLst/>
          </a:prstGeom>
        </p:spPr>
        <p:txBody>
          <a:bodyPr/>
          <a:lstStyle>
            <a:lvl1pPr marL="237744" indent="-237744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SzPct val="100000"/>
              <a:buFont typeface="Arial"/>
              <a:buChar char="•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496" indent="-256032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2pPr>
            <a:lvl3pPr marL="758952" indent="-18288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/>
              <a:buChar char="•"/>
              <a:defRPr sz="16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3pPr>
            <a:lvl4pPr marL="1033272" indent="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100000"/>
              <a:buFontTx/>
              <a:buNone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4pPr>
            <a:lvl5pPr marL="1261872" indent="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85000"/>
              <a:buFontTx/>
              <a:buNone/>
              <a:defRPr sz="12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5pPr>
            <a:lvl6pPr marL="22860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6pPr>
            <a:lvl7pPr marL="27432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7pPr>
            <a:lvl8pPr marL="32004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8pPr>
            <a:lvl9pPr marL="36576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sz="2400" kern="0" dirty="0"/>
              <a:t>I’ve worked in many development teams over the years for a variety of school and work projects.</a:t>
            </a:r>
          </a:p>
          <a:p>
            <a:r>
              <a:rPr lang="en-US" sz="2400" kern="0" dirty="0"/>
              <a:t>Projects were anywhere from just myself to more than 6 people.</a:t>
            </a:r>
          </a:p>
          <a:p>
            <a:r>
              <a:rPr lang="en-US" sz="2400" kern="0" dirty="0"/>
              <a:t>Regardless of the size of the project, all the DO’s apply every time. Don’t get sloppy just because it’s only you working on it – it reflects on your work and will simply make it more difficult for yourself later.</a:t>
            </a:r>
          </a:p>
          <a:p>
            <a:endParaRPr lang="en-US" sz="2400" kern="0" dirty="0"/>
          </a:p>
          <a:p>
            <a:r>
              <a:rPr lang="en-US" sz="2400" kern="0" dirty="0"/>
              <a:t>And now, some dos and don’ts…</a:t>
            </a:r>
          </a:p>
        </p:txBody>
      </p:sp>
    </p:spTree>
    <p:extLst>
      <p:ext uri="{BB962C8B-B14F-4D97-AF65-F5344CB8AC3E}">
        <p14:creationId xmlns:p14="http://schemas.microsoft.com/office/powerpoint/2010/main" val="521522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442A-2161-2749-BB54-6C9B63D1F3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372B4B-707A-AA42-877E-E5746E9FE8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212" y="1371600"/>
            <a:ext cx="10505033" cy="4724400"/>
          </a:xfrm>
        </p:spPr>
        <p:txBody>
          <a:bodyPr/>
          <a:lstStyle/>
          <a:p>
            <a:r>
              <a:rPr lang="en-US" sz="3200" dirty="0"/>
              <a:t>DO:</a:t>
            </a:r>
          </a:p>
          <a:p>
            <a:pPr lvl="1"/>
            <a:r>
              <a:rPr lang="en-US" sz="2400" b="0" dirty="0"/>
              <a:t>Use a separate branch for each of your features</a:t>
            </a:r>
          </a:p>
          <a:p>
            <a:pPr lvl="1"/>
            <a:r>
              <a:rPr lang="en-US" sz="2400" b="0" dirty="0"/>
              <a:t>Keep your code organized into separate files</a:t>
            </a:r>
          </a:p>
          <a:p>
            <a:pPr lvl="1"/>
            <a:r>
              <a:rPr lang="en-US" sz="2400" b="0" dirty="0"/>
              <a:t>Make the code modular – make components that you can reuse.</a:t>
            </a:r>
          </a:p>
          <a:p>
            <a:pPr lvl="1"/>
            <a:r>
              <a:rPr lang="en-US" sz="2400" b="0" dirty="0"/>
              <a:t>Communicate well with the team what parts are being worked on</a:t>
            </a:r>
          </a:p>
          <a:p>
            <a:pPr lvl="1"/>
            <a:r>
              <a:rPr lang="en-US" sz="2400" b="0" dirty="0"/>
              <a:t>Ensure everyone knows if something is blocking your work, and find smaller features to build or other tasks to do</a:t>
            </a:r>
          </a:p>
          <a:p>
            <a:pPr lvl="1"/>
            <a:r>
              <a:rPr lang="en-US" sz="2400" b="0" dirty="0"/>
              <a:t>Keep everything organized and well-documented</a:t>
            </a:r>
          </a:p>
        </p:txBody>
      </p:sp>
    </p:spTree>
    <p:extLst>
      <p:ext uri="{BB962C8B-B14F-4D97-AF65-F5344CB8AC3E}">
        <p14:creationId xmlns:p14="http://schemas.microsoft.com/office/powerpoint/2010/main" val="2239288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0441B-B922-0A4A-8E62-73BBD799D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4E7C7554-9FD7-E748-BCB5-C6316812353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prstGeom prst="rect">
            <a:avLst/>
          </a:prstGeom>
        </p:spPr>
        <p:txBody>
          <a:bodyPr/>
          <a:lstStyle>
            <a:lvl1pPr marL="237744" indent="-237744" algn="l" rtl="0" eaLnBrk="1" fontAlgn="base" hangingPunct="1">
              <a:lnSpc>
                <a:spcPct val="90000"/>
              </a:lnSpc>
              <a:spcBef>
                <a:spcPts val="1200"/>
              </a:spcBef>
              <a:spcAft>
                <a:spcPct val="0"/>
              </a:spcAft>
              <a:buSzPct val="100000"/>
              <a:buFont typeface="Arial"/>
              <a:buChar char="•"/>
              <a:defRPr sz="2000" b="1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39496" indent="-256032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100000"/>
              <a:buChar char="–"/>
              <a:defRPr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2pPr>
            <a:lvl3pPr marL="758952" indent="-18288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90000"/>
              <a:buFont typeface="Arial"/>
              <a:buChar char="•"/>
              <a:defRPr sz="16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3pPr>
            <a:lvl4pPr marL="1033272" indent="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100000"/>
              <a:buFontTx/>
              <a:buNone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4pPr>
            <a:lvl5pPr marL="1261872" indent="0" algn="l" rtl="0" eaLnBrk="1" fontAlgn="base" hangingPunct="1">
              <a:lnSpc>
                <a:spcPct val="90000"/>
              </a:lnSpc>
              <a:spcBef>
                <a:spcPts val="600"/>
              </a:spcBef>
              <a:spcAft>
                <a:spcPct val="0"/>
              </a:spcAft>
              <a:buSzPct val="85000"/>
              <a:buFontTx/>
              <a:buNone/>
              <a:defRPr sz="12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5pPr>
            <a:lvl6pPr marL="22860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6pPr>
            <a:lvl7pPr marL="27432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7pPr>
            <a:lvl8pPr marL="32004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8pPr>
            <a:lvl9pPr marL="3657600" algn="l" rtl="0" eaLnBrk="1" fontAlgn="base" hangingPunct="1">
              <a:lnSpc>
                <a:spcPct val="90000"/>
              </a:lnSpc>
              <a:spcBef>
                <a:spcPct val="25000"/>
              </a:spcBef>
              <a:spcAft>
                <a:spcPct val="0"/>
              </a:spcAft>
              <a:buSzPct val="100000"/>
              <a:buChar char=" "/>
              <a:defRPr sz="1400" b="1">
                <a:solidFill>
                  <a:schemeClr val="tx1"/>
                </a:solidFill>
                <a:latin typeface="+mn-lt"/>
                <a:ea typeface="ＭＳ Ｐゴシック" pitchFamily="-110" charset="-128"/>
              </a:defRPr>
            </a:lvl9pPr>
          </a:lstStyle>
          <a:p>
            <a:r>
              <a:rPr lang="en-US" sz="2800" kern="0" dirty="0"/>
              <a:t>DON’T:</a:t>
            </a:r>
          </a:p>
          <a:p>
            <a:pPr lvl="1"/>
            <a:r>
              <a:rPr lang="en-US" sz="2000" b="0" kern="0" dirty="0"/>
              <a:t>Commit everything to “master”</a:t>
            </a:r>
          </a:p>
          <a:p>
            <a:pPr lvl="1"/>
            <a:r>
              <a:rPr lang="en-US" sz="2000" b="0" kern="0" dirty="0"/>
              <a:t>Merge code without anyone else knowing</a:t>
            </a:r>
          </a:p>
          <a:p>
            <a:pPr lvl="1"/>
            <a:r>
              <a:rPr lang="en-US" sz="2000" b="0" dirty="0"/>
              <a:t>Break with the organization structure that the team has been using </a:t>
            </a:r>
          </a:p>
          <a:p>
            <a:pPr lvl="2"/>
            <a:r>
              <a:rPr lang="en-US" sz="2000" b="0" dirty="0"/>
              <a:t>If your team uses </a:t>
            </a:r>
            <a:r>
              <a:rPr lang="en-US" sz="2000" dirty="0"/>
              <a:t>model-view-controller, </a:t>
            </a:r>
            <a:r>
              <a:rPr lang="en-US" sz="2000" b="0" dirty="0"/>
              <a:t>continue to use model-view-controller on your views. </a:t>
            </a:r>
          </a:p>
          <a:p>
            <a:pPr lvl="1"/>
            <a:r>
              <a:rPr lang="en-US" sz="2000" b="0" kern="0" dirty="0"/>
              <a:t>Ignore the group’s feedback on critical features and build it your way</a:t>
            </a:r>
          </a:p>
          <a:p>
            <a:pPr lvl="1"/>
            <a:r>
              <a:rPr lang="en-US" sz="2000" b="0" kern="0" dirty="0"/>
              <a:t>Take constructive criticism as a personal attack</a:t>
            </a:r>
          </a:p>
          <a:p>
            <a:pPr lvl="1"/>
            <a:r>
              <a:rPr lang="en-US" sz="2000" b="0" kern="0" dirty="0"/>
              <a:t>Sit around doing nothing, without telling anyone if you have an issue you can’t fix</a:t>
            </a:r>
          </a:p>
          <a:p>
            <a:pPr lvl="1"/>
            <a:r>
              <a:rPr lang="en-US" sz="2000" b="0" dirty="0"/>
              <a:t>Write a pyramid of IF statements just because you can’t figure out Boolean arithmetic. Please just ask for help.</a:t>
            </a:r>
            <a:endParaRPr lang="en-US" sz="2000" b="0" kern="0" dirty="0"/>
          </a:p>
          <a:p>
            <a:pPr lvl="1"/>
            <a:r>
              <a:rPr lang="en-US" sz="2000" kern="0" dirty="0"/>
              <a:t>Forget to comment your code</a:t>
            </a:r>
          </a:p>
        </p:txBody>
      </p:sp>
    </p:spTree>
    <p:extLst>
      <p:ext uri="{BB962C8B-B14F-4D97-AF65-F5344CB8AC3E}">
        <p14:creationId xmlns:p14="http://schemas.microsoft.com/office/powerpoint/2010/main" val="2484970542"/>
      </p:ext>
    </p:extLst>
  </p:cSld>
  <p:clrMapOvr>
    <a:masterClrMapping/>
  </p:clrMapOvr>
</p:sld>
</file>

<file path=ppt/theme/theme1.xml><?xml version="1.0" encoding="utf-8"?>
<a:theme xmlns:a="http://schemas.openxmlformats.org/drawingml/2006/main" name="Lincoln_2012_v16x9">
  <a:themeElements>
    <a:clrScheme name="Custom 1 1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3767"/>
      </a:accent4>
      <a:accent5>
        <a:srgbClr val="D2DCF2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sz="1400" b="1" dirty="0"/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Lincoln_2012_v16x9</Template>
  <TotalTime>8394</TotalTime>
  <Pages>1</Pages>
  <Words>1017</Words>
  <Application>Microsoft Office PowerPoint</Application>
  <PresentationFormat>Custom</PresentationFormat>
  <Paragraphs>90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ＭＳ Ｐゴシック</vt:lpstr>
      <vt:lpstr>Arial</vt:lpstr>
      <vt:lpstr>Times New Roman</vt:lpstr>
      <vt:lpstr>Wingdings</vt:lpstr>
      <vt:lpstr>Lincoln_2012_v16x9</vt:lpstr>
      <vt:lpstr>PowerPoint Presentation</vt:lpstr>
      <vt:lpstr>Programming in Teams</vt:lpstr>
      <vt:lpstr>User Stories</vt:lpstr>
      <vt:lpstr>Scrum &amp; Agile</vt:lpstr>
      <vt:lpstr>Kanban Boards</vt:lpstr>
      <vt:lpstr>Organizing Programming Projects</vt:lpstr>
      <vt:lpstr>Personal Experience DOs/DON’Ts</vt:lpstr>
      <vt:lpstr>DO</vt:lpstr>
      <vt:lpstr>DON’T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Joel Grimm</dc:creator>
  <cp:keywords/>
  <dc:description/>
  <cp:lastModifiedBy>Kurucar, Joel - 0441 - MITLL</cp:lastModifiedBy>
  <cp:revision>46</cp:revision>
  <cp:lastPrinted>2001-06-18T18:57:59Z</cp:lastPrinted>
  <dcterms:created xsi:type="dcterms:W3CDTF">2019-03-14T14:36:12Z</dcterms:created>
  <dcterms:modified xsi:type="dcterms:W3CDTF">2021-07-05T00:38:33Z</dcterms:modified>
  <cp:category/>
</cp:coreProperties>
</file>

<file path=docProps/thumbnail.jpeg>
</file>